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dirty="0"/>
              <a:t>Искусственный интеллект как катализатор </a:t>
            </a:r>
            <a:r>
              <a:rPr lang="ru-RU" sz="3600"/>
              <a:t>развития авторского </a:t>
            </a:r>
            <a:r>
              <a:rPr lang="ru-RU" sz="3600" dirty="0"/>
              <a:t>права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72514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Доклад подготовили студенты</a:t>
            </a:r>
          </a:p>
          <a:p>
            <a:pPr algn="r"/>
            <a:r>
              <a:rPr lang="ru-RU" sz="2000" dirty="0"/>
              <a:t> Байкальского государственного университета:</a:t>
            </a:r>
          </a:p>
          <a:p>
            <a:pPr algn="r"/>
            <a:r>
              <a:rPr lang="ru-RU" sz="2000" dirty="0"/>
              <a:t>Гуляев Т.Р., Решетников И.А., </a:t>
            </a:r>
            <a:r>
              <a:rPr lang="ru-RU" sz="2000" dirty="0" err="1"/>
              <a:t>Скрылев</a:t>
            </a:r>
            <a:r>
              <a:rPr lang="ru-RU" sz="2000" dirty="0"/>
              <a:t> И.Д.</a:t>
            </a:r>
          </a:p>
        </p:txBody>
      </p:sp>
    </p:spTree>
    <p:extLst>
      <p:ext uri="{BB962C8B-B14F-4D97-AF65-F5344CB8AC3E}">
        <p14:creationId xmlns:p14="http://schemas.microsoft.com/office/powerpoint/2010/main" val="168624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Кто является автором данных картин?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448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59200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00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ИИ заработал миллион?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Искусственный интеллект </a:t>
            </a:r>
            <a:r>
              <a:rPr lang="ru-RU" dirty="0" err="1"/>
              <a:t>Botto</a:t>
            </a:r>
            <a:r>
              <a:rPr lang="ru-RU" dirty="0"/>
              <a:t> смог заработать свой первый миллион долларов, продавая созданные им картины на NFT-аукционах.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Каждый день ИИ генерирует три сотни изображений.</a:t>
            </a:r>
          </a:p>
          <a:p>
            <a:endParaRPr lang="ru-RU" dirty="0"/>
          </a:p>
          <a:p>
            <a:r>
              <a:rPr lang="ru-RU" dirty="0"/>
              <a:t>Всего на аукционе было продано шесть работ искусственного интеллекта. Первые обошлись покупателям в $300 000-400 000, а последняя – в $81 000.</a:t>
            </a:r>
          </a:p>
        </p:txBody>
      </p:sp>
    </p:spTree>
    <p:extLst>
      <p:ext uri="{BB962C8B-B14F-4D97-AF65-F5344CB8AC3E}">
        <p14:creationId xmlns:p14="http://schemas.microsoft.com/office/powerpoint/2010/main" val="317450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Проблематика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Согласно ст. 1257 ГК РФ, автором произведения науки, литературы или искусства признается гражданин, творческим трудом которого оно создано.</a:t>
            </a:r>
          </a:p>
          <a:p>
            <a:endParaRPr lang="ru-RU" dirty="0"/>
          </a:p>
          <a:p>
            <a:r>
              <a:rPr lang="ru-RU" dirty="0"/>
              <a:t>Кто является автором произведения, который сгенерировал ИИ?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23120"/>
            <a:ext cx="4143376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04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Судебные разбирательства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англо-саксонской правой системе уже имеются известные прецеденты по данному вопросу: </a:t>
            </a:r>
          </a:p>
          <a:p>
            <a:r>
              <a:rPr lang="ru-RU" dirty="0"/>
              <a:t>1) </a:t>
            </a:r>
            <a:r>
              <a:rPr lang="ru-RU" dirty="0" err="1"/>
              <a:t>Burrow</a:t>
            </a:r>
            <a:r>
              <a:rPr lang="ru-RU" dirty="0"/>
              <a:t> </a:t>
            </a:r>
            <a:r>
              <a:rPr lang="ru-RU" dirty="0" err="1"/>
              <a:t>Gilles</a:t>
            </a:r>
            <a:r>
              <a:rPr lang="ru-RU" dirty="0"/>
              <a:t> </a:t>
            </a:r>
            <a:r>
              <a:rPr lang="ru-RU" dirty="0" err="1"/>
              <a:t>Lithographic</a:t>
            </a:r>
            <a:r>
              <a:rPr lang="ru-RU" dirty="0"/>
              <a:t> </a:t>
            </a:r>
            <a:r>
              <a:rPr lang="ru-RU" dirty="0" err="1"/>
              <a:t>Co</a:t>
            </a:r>
            <a:r>
              <a:rPr lang="ru-RU" dirty="0"/>
              <a:t>. v. </a:t>
            </a:r>
            <a:r>
              <a:rPr lang="ru-RU" dirty="0" err="1"/>
              <a:t>Sarony</a:t>
            </a:r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Bleistein</a:t>
            </a:r>
            <a:r>
              <a:rPr lang="ru-RU" dirty="0"/>
              <a:t> v. </a:t>
            </a:r>
            <a:r>
              <a:rPr lang="ru-RU" dirty="0" err="1"/>
              <a:t>Donaldson</a:t>
            </a:r>
            <a:r>
              <a:rPr lang="ru-RU" dirty="0"/>
              <a:t> </a:t>
            </a:r>
            <a:r>
              <a:rPr lang="ru-RU" dirty="0" err="1"/>
              <a:t>Lithographing</a:t>
            </a:r>
            <a:endParaRPr lang="ru-RU" dirty="0"/>
          </a:p>
          <a:p>
            <a:r>
              <a:rPr lang="ru-RU" dirty="0"/>
              <a:t>3) </a:t>
            </a:r>
            <a:r>
              <a:rPr lang="ru-RU" dirty="0" err="1"/>
              <a:t>Alfred</a:t>
            </a:r>
            <a:r>
              <a:rPr lang="ru-RU" dirty="0"/>
              <a:t> </a:t>
            </a:r>
            <a:r>
              <a:rPr lang="ru-RU" dirty="0" err="1"/>
              <a:t>Bell</a:t>
            </a:r>
            <a:r>
              <a:rPr lang="ru-RU" dirty="0"/>
              <a:t> &amp; </a:t>
            </a:r>
            <a:r>
              <a:rPr lang="ru-RU" dirty="0" err="1"/>
              <a:t>Co</a:t>
            </a:r>
            <a:r>
              <a:rPr lang="ru-RU" dirty="0"/>
              <a:t>. v. </a:t>
            </a:r>
            <a:r>
              <a:rPr lang="ru-RU" dirty="0" err="1"/>
              <a:t>Catalda</a:t>
            </a:r>
            <a:r>
              <a:rPr lang="ru-RU" dirty="0"/>
              <a:t> </a:t>
            </a:r>
            <a:r>
              <a:rPr lang="ru-RU" dirty="0" err="1"/>
              <a:t>Fine</a:t>
            </a:r>
            <a:r>
              <a:rPr lang="ru-RU" dirty="0"/>
              <a:t> </a:t>
            </a:r>
            <a:r>
              <a:rPr lang="ru-RU" dirty="0" err="1"/>
              <a:t>Arts</a:t>
            </a:r>
            <a:endParaRPr lang="ru-RU" dirty="0"/>
          </a:p>
          <a:p>
            <a:endParaRPr lang="ru-RU" dirty="0"/>
          </a:p>
          <a:p>
            <a:r>
              <a:rPr lang="ru-RU" dirty="0"/>
              <a:t>Также имеется опыт и в китайском судопроизводстве в деле </a:t>
            </a:r>
            <a:r>
              <a:rPr lang="en-US" dirty="0" err="1"/>
              <a:t>Tencent</a:t>
            </a:r>
            <a:r>
              <a:rPr lang="en-US" dirty="0"/>
              <a:t> v</a:t>
            </a:r>
            <a:r>
              <a:rPr lang="ru-RU" dirty="0"/>
              <a:t>. </a:t>
            </a:r>
            <a:r>
              <a:rPr lang="en-US" dirty="0"/>
              <a:t>Shanghai </a:t>
            </a:r>
            <a:r>
              <a:rPr lang="en-US" dirty="0" err="1"/>
              <a:t>Yingxun</a:t>
            </a:r>
            <a:r>
              <a:rPr lang="en-US" dirty="0"/>
              <a:t> Technology Company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16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Решение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66664"/>
            <a:ext cx="8229600" cy="4876800"/>
          </a:xfrm>
        </p:spPr>
        <p:txBody>
          <a:bodyPr/>
          <a:lstStyle/>
          <a:p>
            <a:r>
              <a:rPr lang="ru-RU" dirty="0"/>
              <a:t>На данный момент видится 3 возможных пути решения проблемы принадлежности исключительных прав на объекты, созданные ИИ.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22124" y="2996952"/>
            <a:ext cx="1728192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2996952"/>
            <a:ext cx="0" cy="18722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986547" y="2970989"/>
            <a:ext cx="1728192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1560" y="4063921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1) Оставить все так, как есть.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41429" y="5115250"/>
            <a:ext cx="3261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2) Права на объекты будут оставаться у разработчика или правообладателя.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3609" y="4073588"/>
            <a:ext cx="354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3) Наделение ИИ </a:t>
            </a:r>
            <a:r>
              <a:rPr lang="ru-RU" sz="2400" dirty="0" err="1"/>
              <a:t>правосубъектностью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024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Искусственный интеллект — это будущее не только России, это будущее всего человечества. Здесь колоссальные возможности и трудно прогнозируемые сегодня угрозы. Тот, кто станет лидером в этой сфере, будет властелином мира. И очень бы не хотелось, чтобы эта монополия была сосредоточена в чьих-то конкретных руках.</a:t>
            </a:r>
            <a:br>
              <a:rPr lang="ru-RU" sz="2700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4149080"/>
            <a:ext cx="4968552" cy="115212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/>
              <a:t>(с) </a:t>
            </a:r>
            <a:r>
              <a:rPr lang="ru-RU" sz="2000" dirty="0" err="1"/>
              <a:t>В.В.Путин</a:t>
            </a:r>
            <a:r>
              <a:rPr lang="ru-RU" sz="2000" dirty="0"/>
              <a:t>, выступая в 2020 году на международной онлайн-конференции </a:t>
            </a:r>
            <a:r>
              <a:rPr lang="en-US" sz="2000" dirty="0"/>
              <a:t>Artificial Intelligence Journey (AI Journey).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2564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</TotalTime>
  <Words>309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Arial</vt:lpstr>
      <vt:lpstr>Ясность</vt:lpstr>
      <vt:lpstr>Искусственный интеллект как катализатор развития авторского права</vt:lpstr>
      <vt:lpstr>Кто является автором данных картин?</vt:lpstr>
      <vt:lpstr>Как ИИ заработал миллион?</vt:lpstr>
      <vt:lpstr>Проблематика</vt:lpstr>
      <vt:lpstr>Судебные разбирательства</vt:lpstr>
      <vt:lpstr>Решение проблемы</vt:lpstr>
      <vt:lpstr>Искусственный интеллект — это будущее не только России, это будущее всего человечества. Здесь колоссальные возможности и трудно прогнозируемые сегодня угрозы. Тот, кто станет лидером в этой сфере, будет властелином мира. И очень бы не хотелось, чтобы эта монополия была сосредоточена в чьих-то конкретных руках.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Искусственный интеллект как катализатор развития исключительного права</dc:title>
  <dc:creator>Asus</dc:creator>
  <cp:lastModifiedBy>Скрылев Иван Денисович</cp:lastModifiedBy>
  <cp:revision>6</cp:revision>
  <dcterms:created xsi:type="dcterms:W3CDTF">2022-10-13T08:43:11Z</dcterms:created>
  <dcterms:modified xsi:type="dcterms:W3CDTF">2022-10-17T02:17:53Z</dcterms:modified>
</cp:coreProperties>
</file>